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2" r:id="rId8"/>
    <p:sldId id="263" r:id="rId9"/>
    <p:sldId id="272" r:id="rId10"/>
    <p:sldId id="265" r:id="rId11"/>
    <p:sldId id="273" r:id="rId12"/>
    <p:sldId id="266" r:id="rId13"/>
    <p:sldId id="267" r:id="rId14"/>
    <p:sldId id="268" r:id="rId15"/>
    <p:sldId id="269" r:id="rId16"/>
    <p:sldId id="277" r:id="rId17"/>
    <p:sldId id="270" r:id="rId18"/>
    <p:sldId id="274" r:id="rId19"/>
    <p:sldId id="275" r:id="rId20"/>
    <p:sldId id="276" r:id="rId21"/>
    <p:sldId id="278" r:id="rId22"/>
    <p:sldId id="279" r:id="rId23"/>
    <p:sldId id="280" r:id="rId24"/>
    <p:sldId id="281" r:id="rId25"/>
    <p:sldId id="289" r:id="rId26"/>
    <p:sldId id="284" r:id="rId27"/>
    <p:sldId id="283" r:id="rId28"/>
    <p:sldId id="286" r:id="rId29"/>
    <p:sldId id="285" r:id="rId30"/>
    <p:sldId id="287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19864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7596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758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290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45728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510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7072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2274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3225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1070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2597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3859C83-4D4E-46CF-A4AB-AF3346042311}" type="datetimeFigureOut">
              <a:rPr lang="zh-TW" altLang="en-US" smtClean="0"/>
              <a:t>2022/10/31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51C4E66C-1EB5-4B8F-BDA1-0F54D8458B0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52192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ry.khronos.org/OpenGL-Refpages/gl4/html/glUniform.x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lfw.org/docs/3.3/index.html" TargetMode="External"/><Relationship Id="rId2" Type="http://schemas.openxmlformats.org/officeDocument/2006/relationships/hyperlink" Target="https://learnopengl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C0A6AF-3A15-244C-B243-909032DD79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1550803"/>
            <a:ext cx="9418320" cy="1955968"/>
          </a:xfrm>
        </p:spPr>
        <p:txBody>
          <a:bodyPr/>
          <a:lstStyle/>
          <a:p>
            <a:pPr algn="ctr"/>
            <a:r>
              <a:rPr lang="en-US" altLang="zh-TW" dirty="0"/>
              <a:t>HW2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B2BEB32-9A38-24E6-8264-6C1495A490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25154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VAO (Vertex Array Object)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model may have multiple vertex attribute pointer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use a VAO to store all vertex attribute pointer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First, create a VAO and set up all its VBO and vertex attribute pointer. Then, simply bind the VAO to render the model.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796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VAO (Vertex Array Object)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3824D81-B4C3-09E9-8B8A-E6D5BD35E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027" y="1838228"/>
            <a:ext cx="6676351" cy="454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227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VAO setup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void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glGenVertexArrays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GLsizei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*array)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VAO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void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glBindVertexArray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Bind </a:t>
            </a:r>
            <a:r>
              <a:rPr lang="en-US" altLang="zh-TW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VAO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Set VBO and vertex attribute pointer up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Unbind VAO by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glBindVertexArray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(0)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058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VAO setup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C4F430F-1C57-E73F-C84A-8211A11EC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27" y="2775053"/>
            <a:ext cx="11868346" cy="290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612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VAO during rendering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(!</a:t>
            </a:r>
            <a:r>
              <a:rPr lang="en-US" altLang="zh-TW" sz="20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glfwWindowShouldClose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(window))</a:t>
            </a:r>
          </a:p>
          <a:p>
            <a:pPr marL="0" indent="0">
              <a:buNone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pPr marL="0" indent="0">
              <a:buNone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Bind the VAO of desired model</a:t>
            </a:r>
          </a:p>
          <a:p>
            <a:pPr marL="0" indent="0">
              <a:buNone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20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glBindVertexArray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(VAO);</a:t>
            </a:r>
          </a:p>
          <a:p>
            <a:pPr marL="0" indent="0">
              <a:buNone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Draw the model</a:t>
            </a:r>
          </a:p>
          <a:p>
            <a:pPr marL="0" indent="0">
              <a:buNone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20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glDrawArrays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(GL_TRIANGLES, 0, 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vertexCounts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buNone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Unbind VAO after use</a:t>
            </a:r>
          </a:p>
          <a:p>
            <a:pPr marL="0" indent="0">
              <a:buNone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20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glBindVertexArray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(0);</a:t>
            </a:r>
          </a:p>
          <a:p>
            <a:pPr marL="0" indent="0">
              <a:buNone/>
            </a:pP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132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Send Data to shader - Uniform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709EAF8-F844-D428-77D2-0E8829500661}"/>
              </a:ext>
            </a:extLst>
          </p:cNvPr>
          <p:cNvSpPr txBox="1"/>
          <p:nvPr/>
        </p:nvSpPr>
        <p:spPr>
          <a:xfrm>
            <a:off x="1261872" y="1998482"/>
            <a:ext cx="7655885" cy="203132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In </a:t>
            </a:r>
            <a:r>
              <a:rPr lang="en-US" altLang="zh-TW" dirty="0" err="1">
                <a:solidFill>
                  <a:schemeClr val="tx1"/>
                </a:solidFill>
              </a:rPr>
              <a:t>openGL</a:t>
            </a:r>
            <a:r>
              <a:rPr lang="en-US" altLang="zh-TW" dirty="0">
                <a:solidFill>
                  <a:schemeClr val="tx1"/>
                </a:solidFill>
              </a:rPr>
              <a:t>:</a:t>
            </a:r>
          </a:p>
          <a:p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 err="1">
                <a:solidFill>
                  <a:schemeClr val="tx1"/>
                </a:solidFill>
              </a:rPr>
              <a:t>glm</a:t>
            </a:r>
            <a:r>
              <a:rPr lang="en-US" altLang="zh-TW" dirty="0">
                <a:solidFill>
                  <a:schemeClr val="tx1"/>
                </a:solidFill>
              </a:rPr>
              <a:t>::mat4 </a:t>
            </a:r>
            <a:r>
              <a:rPr lang="en-US" altLang="zh-TW" dirty="0">
                <a:solidFill>
                  <a:srgbClr val="FFFF00"/>
                </a:solidFill>
              </a:rPr>
              <a:t>matrix</a:t>
            </a:r>
            <a:r>
              <a:rPr lang="en-US" altLang="zh-TW" dirty="0">
                <a:solidFill>
                  <a:schemeClr val="tx1"/>
                </a:solidFill>
              </a:rPr>
              <a:t>(1.0f);</a:t>
            </a:r>
          </a:p>
          <a:p>
            <a:r>
              <a:rPr lang="en-US" altLang="zh-TW" dirty="0">
                <a:solidFill>
                  <a:schemeClr val="tx1"/>
                </a:solidFill>
              </a:rPr>
              <a:t>unsigned int </a:t>
            </a:r>
            <a:r>
              <a:rPr lang="en-US" altLang="zh-TW" dirty="0">
                <a:solidFill>
                  <a:srgbClr val="FFFF00"/>
                </a:solidFill>
              </a:rPr>
              <a:t>loc</a:t>
            </a:r>
            <a:r>
              <a:rPr lang="en-US" altLang="zh-TW" dirty="0">
                <a:solidFill>
                  <a:schemeClr val="tx1"/>
                </a:solidFill>
              </a:rPr>
              <a:t> = </a:t>
            </a:r>
            <a:r>
              <a:rPr lang="en-US" altLang="zh-TW" dirty="0" err="1">
                <a:solidFill>
                  <a:srgbClr val="00B0F0"/>
                </a:solidFill>
              </a:rPr>
              <a:t>glGetUniformLocation</a:t>
            </a:r>
            <a:r>
              <a:rPr lang="en-US" altLang="zh-TW" dirty="0">
                <a:solidFill>
                  <a:schemeClr val="tx1"/>
                </a:solidFill>
              </a:rPr>
              <a:t>(program, “</a:t>
            </a:r>
            <a:r>
              <a:rPr lang="en-US" altLang="zh-TW" dirty="0">
                <a:solidFill>
                  <a:srgbClr val="FF0000"/>
                </a:solidFill>
              </a:rPr>
              <a:t>matrix</a:t>
            </a:r>
            <a:r>
              <a:rPr lang="en-US" altLang="zh-TW" dirty="0">
                <a:solidFill>
                  <a:schemeClr val="tx1"/>
                </a:solidFill>
              </a:rPr>
              <a:t>”);</a:t>
            </a:r>
          </a:p>
          <a:p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 err="1">
                <a:solidFill>
                  <a:srgbClr val="00B0F0"/>
                </a:solidFill>
              </a:rPr>
              <a:t>glUseProgram</a:t>
            </a:r>
            <a:r>
              <a:rPr lang="en-US" altLang="zh-TW" dirty="0">
                <a:solidFill>
                  <a:schemeClr val="tx1"/>
                </a:solidFill>
              </a:rPr>
              <a:t>(program);</a:t>
            </a:r>
          </a:p>
          <a:p>
            <a:r>
              <a:rPr lang="en-US" altLang="zh-TW" dirty="0">
                <a:solidFill>
                  <a:srgbClr val="00B0F0"/>
                </a:solidFill>
              </a:rPr>
              <a:t>glUniformMatrix4fv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en-US" altLang="zh-TW" dirty="0">
                <a:solidFill>
                  <a:srgbClr val="FFFF00"/>
                </a:solidFill>
              </a:rPr>
              <a:t>loc</a:t>
            </a:r>
            <a:r>
              <a:rPr lang="en-US" altLang="zh-TW" dirty="0">
                <a:solidFill>
                  <a:schemeClr val="tx1"/>
                </a:solidFill>
              </a:rPr>
              <a:t>, 1, GL_FALSE, </a:t>
            </a:r>
            <a:r>
              <a:rPr lang="en-US" altLang="zh-TW" dirty="0" err="1">
                <a:solidFill>
                  <a:schemeClr val="tx1"/>
                </a:solidFill>
              </a:rPr>
              <a:t>glm</a:t>
            </a:r>
            <a:r>
              <a:rPr lang="en-US" altLang="zh-TW" dirty="0">
                <a:solidFill>
                  <a:schemeClr val="tx1"/>
                </a:solidFill>
              </a:rPr>
              <a:t>::</a:t>
            </a:r>
            <a:r>
              <a:rPr lang="en-US" altLang="zh-TW" dirty="0" err="1">
                <a:solidFill>
                  <a:srgbClr val="00B0F0"/>
                </a:solidFill>
              </a:rPr>
              <a:t>value_ptr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en-US" altLang="zh-TW" dirty="0">
                <a:solidFill>
                  <a:srgbClr val="FFFF00"/>
                </a:solidFill>
              </a:rPr>
              <a:t>matrix</a:t>
            </a:r>
            <a:r>
              <a:rPr lang="en-US" altLang="zh-TW" dirty="0">
                <a:solidFill>
                  <a:schemeClr val="tx1"/>
                </a:solidFill>
              </a:rPr>
              <a:t>));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C82CB44-969B-3F42-6B50-9AD924631287}"/>
              </a:ext>
            </a:extLst>
          </p:cNvPr>
          <p:cNvSpPr txBox="1"/>
          <p:nvPr/>
        </p:nvSpPr>
        <p:spPr>
          <a:xfrm>
            <a:off x="1261871" y="4336967"/>
            <a:ext cx="7655885" cy="923330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In GLSL:</a:t>
            </a:r>
          </a:p>
          <a:p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uniform mat4 </a:t>
            </a:r>
            <a:r>
              <a:rPr lang="en-US" altLang="zh-TW" dirty="0">
                <a:solidFill>
                  <a:srgbClr val="FFFF00"/>
                </a:solidFill>
              </a:rPr>
              <a:t>matrix</a:t>
            </a:r>
            <a:r>
              <a:rPr lang="en-US" altLang="zh-TW" dirty="0">
                <a:solidFill>
                  <a:schemeClr val="tx1"/>
                </a:solidFill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E968E32-1060-247D-FFAD-AC1BFF2E3608}"/>
              </a:ext>
            </a:extLst>
          </p:cNvPr>
          <p:cNvSpPr txBox="1"/>
          <p:nvPr/>
        </p:nvSpPr>
        <p:spPr>
          <a:xfrm>
            <a:off x="1261870" y="5656082"/>
            <a:ext cx="8372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hlinkClick r:id="rId2"/>
              </a:rPr>
              <a:t>https://registry.khronos.org/OpenGL-Refpages/gl4/html/glUniform.xhtml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42747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GLSL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C-like language for shaders</a:t>
            </a:r>
          </a:p>
          <a:p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A948C6C-0F14-8578-4FE6-C6B407E4EBBA}"/>
              </a:ext>
            </a:extLst>
          </p:cNvPr>
          <p:cNvSpPr txBox="1"/>
          <p:nvPr/>
        </p:nvSpPr>
        <p:spPr>
          <a:xfrm>
            <a:off x="5863472" y="2347297"/>
            <a:ext cx="4958499" cy="3970318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00B050"/>
                </a:solidFill>
              </a:rPr>
              <a:t>// example vertex shader</a:t>
            </a:r>
          </a:p>
          <a:p>
            <a:r>
              <a:rPr lang="en-US" altLang="zh-TW" dirty="0"/>
              <a:t>#version 330 core</a:t>
            </a:r>
          </a:p>
          <a:p>
            <a:endParaRPr lang="en-US" altLang="zh-TW" dirty="0"/>
          </a:p>
          <a:p>
            <a:r>
              <a:rPr lang="en-US" altLang="zh-TW" dirty="0"/>
              <a:t>layout (location = 0) in vec3 position;</a:t>
            </a:r>
          </a:p>
          <a:p>
            <a:endParaRPr lang="en-US" altLang="zh-TW" dirty="0"/>
          </a:p>
          <a:p>
            <a:r>
              <a:rPr lang="en-US" altLang="zh-TW" dirty="0"/>
              <a:t>uniform vec4 color;</a:t>
            </a:r>
          </a:p>
          <a:p>
            <a:endParaRPr lang="en-US" altLang="zh-TW" dirty="0"/>
          </a:p>
          <a:p>
            <a:r>
              <a:rPr lang="en-US" altLang="zh-TW" dirty="0"/>
              <a:t>out vec4 </a:t>
            </a:r>
            <a:r>
              <a:rPr lang="en-US" altLang="zh-TW" dirty="0" err="1"/>
              <a:t>vertexColor</a:t>
            </a:r>
            <a:r>
              <a:rPr lang="en-US" altLang="zh-TW" dirty="0"/>
              <a:t>; </a:t>
            </a:r>
          </a:p>
          <a:p>
            <a:endParaRPr lang="en-US" altLang="zh-TW" dirty="0"/>
          </a:p>
          <a:p>
            <a:r>
              <a:rPr lang="en-US" altLang="zh-TW" dirty="0"/>
              <a:t>void main()</a:t>
            </a:r>
          </a:p>
          <a:p>
            <a:r>
              <a:rPr lang="en-US" altLang="zh-TW" dirty="0"/>
              <a:t>{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gl_Position</a:t>
            </a:r>
            <a:r>
              <a:rPr lang="en-US" altLang="zh-TW" dirty="0"/>
              <a:t> = vec4(position, 1.0f);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vertexColor</a:t>
            </a:r>
            <a:r>
              <a:rPr lang="en-US" altLang="zh-TW" dirty="0"/>
              <a:t> = color;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6" name="語音泡泡: 圓角矩形 5">
            <a:extLst>
              <a:ext uri="{FF2B5EF4-FFF2-40B4-BE49-F238E27FC236}">
                <a16:creationId xmlns:a16="http://schemas.microsoft.com/office/drawing/2014/main" id="{CF69FF82-E0AC-C435-05C6-533B95B7FA20}"/>
              </a:ext>
            </a:extLst>
          </p:cNvPr>
          <p:cNvSpPr/>
          <p:nvPr/>
        </p:nvSpPr>
        <p:spPr>
          <a:xfrm>
            <a:off x="1370029" y="2967087"/>
            <a:ext cx="4097517" cy="461913"/>
          </a:xfrm>
          <a:prstGeom prst="wedgeRoundRectCallout">
            <a:avLst>
              <a:gd name="adj1" fmla="val 59849"/>
              <a:gd name="adj2" fmla="val 1964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Input from vertex attribute pointer</a:t>
            </a:r>
            <a:endParaRPr lang="zh-TW" altLang="en-US" dirty="0"/>
          </a:p>
        </p:txBody>
      </p:sp>
      <p:sp>
        <p:nvSpPr>
          <p:cNvPr id="7" name="語音泡泡: 圓角矩形 6">
            <a:extLst>
              <a:ext uri="{FF2B5EF4-FFF2-40B4-BE49-F238E27FC236}">
                <a16:creationId xmlns:a16="http://schemas.microsoft.com/office/drawing/2014/main" id="{9588BDBA-AAE4-5689-90BD-C0D3E9FCB27B}"/>
              </a:ext>
            </a:extLst>
          </p:cNvPr>
          <p:cNvSpPr/>
          <p:nvPr/>
        </p:nvSpPr>
        <p:spPr>
          <a:xfrm>
            <a:off x="2978870" y="3581014"/>
            <a:ext cx="2488676" cy="461913"/>
          </a:xfrm>
          <a:prstGeom prst="wedgeRoundRectCallout">
            <a:avLst>
              <a:gd name="adj1" fmla="val 59849"/>
              <a:gd name="adj2" fmla="val 1964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Input from uniform</a:t>
            </a:r>
            <a:endParaRPr lang="zh-TW" altLang="en-US" dirty="0"/>
          </a:p>
        </p:txBody>
      </p:sp>
      <p:sp>
        <p:nvSpPr>
          <p:cNvPr id="8" name="語音泡泡: 圓角矩形 7">
            <a:extLst>
              <a:ext uri="{FF2B5EF4-FFF2-40B4-BE49-F238E27FC236}">
                <a16:creationId xmlns:a16="http://schemas.microsoft.com/office/drawing/2014/main" id="{54FAE210-1D51-CCFB-554D-97092A65CDD2}"/>
              </a:ext>
            </a:extLst>
          </p:cNvPr>
          <p:cNvSpPr/>
          <p:nvPr/>
        </p:nvSpPr>
        <p:spPr>
          <a:xfrm>
            <a:off x="1866507" y="4180405"/>
            <a:ext cx="3601039" cy="461913"/>
          </a:xfrm>
          <a:prstGeom prst="wedgeRoundRectCallout">
            <a:avLst>
              <a:gd name="adj1" fmla="val 59849"/>
              <a:gd name="adj2" fmla="val 1964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Output to fragment shader</a:t>
            </a:r>
            <a:endParaRPr lang="zh-TW" altLang="en-US" dirty="0"/>
          </a:p>
        </p:txBody>
      </p:sp>
      <p:sp>
        <p:nvSpPr>
          <p:cNvPr id="5" name="語音泡泡: 圓角矩形 4">
            <a:extLst>
              <a:ext uri="{FF2B5EF4-FFF2-40B4-BE49-F238E27FC236}">
                <a16:creationId xmlns:a16="http://schemas.microsoft.com/office/drawing/2014/main" id="{A4873C5B-25E8-2DAE-68EA-263ACF1F8C36}"/>
              </a:ext>
            </a:extLst>
          </p:cNvPr>
          <p:cNvSpPr/>
          <p:nvPr/>
        </p:nvSpPr>
        <p:spPr>
          <a:xfrm>
            <a:off x="3157979" y="2347297"/>
            <a:ext cx="2309566" cy="461913"/>
          </a:xfrm>
          <a:prstGeom prst="wedgeRoundRectCallout">
            <a:avLst>
              <a:gd name="adj1" fmla="val 58929"/>
              <a:gd name="adj2" fmla="val 4617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Version number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54D2E72-25BB-B948-278E-7DAA6F8C265A}"/>
              </a:ext>
            </a:extLst>
          </p:cNvPr>
          <p:cNvSpPr txBox="1"/>
          <p:nvPr/>
        </p:nvSpPr>
        <p:spPr>
          <a:xfrm>
            <a:off x="895545" y="5128181"/>
            <a:ext cx="4411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Must</a:t>
            </a:r>
            <a:r>
              <a:rPr lang="en-US" altLang="zh-TW" dirty="0"/>
              <a:t> assign </a:t>
            </a:r>
            <a:r>
              <a:rPr lang="en-US" altLang="zh-TW" dirty="0" err="1">
                <a:solidFill>
                  <a:srgbClr val="FFC000"/>
                </a:solidFill>
              </a:rPr>
              <a:t>gl_Position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/>
              <a:t>of type vec4 in vertex shader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5281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GLSL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A948C6C-0F14-8578-4FE6-C6B407E4EBBA}"/>
              </a:ext>
            </a:extLst>
          </p:cNvPr>
          <p:cNvSpPr txBox="1"/>
          <p:nvPr/>
        </p:nvSpPr>
        <p:spPr>
          <a:xfrm>
            <a:off x="5863472" y="2347297"/>
            <a:ext cx="4958499" cy="313932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00B050"/>
                </a:solidFill>
              </a:rPr>
              <a:t>// example fragment shader</a:t>
            </a:r>
          </a:p>
          <a:p>
            <a:r>
              <a:rPr lang="en-US" altLang="zh-TW" dirty="0"/>
              <a:t>#version 330 core</a:t>
            </a:r>
          </a:p>
          <a:p>
            <a:endParaRPr lang="en-US" altLang="zh-TW" dirty="0"/>
          </a:p>
          <a:p>
            <a:r>
              <a:rPr lang="en-US" altLang="zh-TW" dirty="0"/>
              <a:t>in vec4 </a:t>
            </a:r>
            <a:r>
              <a:rPr lang="en-US" altLang="zh-TW" dirty="0" err="1"/>
              <a:t>vertexColor</a:t>
            </a:r>
            <a:r>
              <a:rPr lang="en-US" altLang="zh-TW" dirty="0"/>
              <a:t>;</a:t>
            </a:r>
          </a:p>
          <a:p>
            <a:endParaRPr lang="en-US" altLang="zh-TW" dirty="0"/>
          </a:p>
          <a:p>
            <a:r>
              <a:rPr lang="en-US" altLang="zh-TW" dirty="0"/>
              <a:t>out vec4 </a:t>
            </a:r>
            <a:r>
              <a:rPr lang="en-US" altLang="zh-TW" dirty="0" err="1"/>
              <a:t>fragColor</a:t>
            </a:r>
            <a:r>
              <a:rPr lang="en-US" altLang="zh-TW" dirty="0"/>
              <a:t>; </a:t>
            </a:r>
          </a:p>
          <a:p>
            <a:endParaRPr lang="en-US" altLang="zh-TW" dirty="0"/>
          </a:p>
          <a:p>
            <a:r>
              <a:rPr lang="en-US" altLang="zh-TW" dirty="0"/>
              <a:t>void main()</a:t>
            </a:r>
          </a:p>
          <a:p>
            <a:r>
              <a:rPr lang="en-US" altLang="zh-TW" dirty="0"/>
              <a:t>{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fragColor</a:t>
            </a:r>
            <a:r>
              <a:rPr lang="en-US" altLang="zh-TW" dirty="0"/>
              <a:t> = </a:t>
            </a:r>
            <a:r>
              <a:rPr lang="en-US" altLang="zh-TW" dirty="0" err="1"/>
              <a:t>vertexColor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6" name="語音泡泡: 圓角矩形 5">
            <a:extLst>
              <a:ext uri="{FF2B5EF4-FFF2-40B4-BE49-F238E27FC236}">
                <a16:creationId xmlns:a16="http://schemas.microsoft.com/office/drawing/2014/main" id="{CF69FF82-E0AC-C435-05C6-533B95B7FA20}"/>
              </a:ext>
            </a:extLst>
          </p:cNvPr>
          <p:cNvSpPr/>
          <p:nvPr/>
        </p:nvSpPr>
        <p:spPr>
          <a:xfrm>
            <a:off x="999241" y="2967087"/>
            <a:ext cx="4468305" cy="461913"/>
          </a:xfrm>
          <a:prstGeom prst="wedgeRoundRectCallout">
            <a:avLst>
              <a:gd name="adj1" fmla="val 59849"/>
              <a:gd name="adj2" fmla="val 1964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Interpolated input from vertex shader</a:t>
            </a:r>
            <a:endParaRPr lang="zh-TW" altLang="en-US" dirty="0"/>
          </a:p>
        </p:txBody>
      </p:sp>
      <p:sp>
        <p:nvSpPr>
          <p:cNvPr id="7" name="語音泡泡: 圓角矩形 6">
            <a:extLst>
              <a:ext uri="{FF2B5EF4-FFF2-40B4-BE49-F238E27FC236}">
                <a16:creationId xmlns:a16="http://schemas.microsoft.com/office/drawing/2014/main" id="{9588BDBA-AAE4-5689-90BD-C0D3E9FCB27B}"/>
              </a:ext>
            </a:extLst>
          </p:cNvPr>
          <p:cNvSpPr/>
          <p:nvPr/>
        </p:nvSpPr>
        <p:spPr>
          <a:xfrm>
            <a:off x="2978870" y="3581014"/>
            <a:ext cx="2488676" cy="461913"/>
          </a:xfrm>
          <a:prstGeom prst="wedgeRoundRectCallout">
            <a:avLst>
              <a:gd name="adj1" fmla="val 59849"/>
              <a:gd name="adj2" fmla="val 1964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Color output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CE60C66-9334-7933-B815-527ACFAED3BA}"/>
              </a:ext>
            </a:extLst>
          </p:cNvPr>
          <p:cNvSpPr txBox="1"/>
          <p:nvPr/>
        </p:nvSpPr>
        <p:spPr>
          <a:xfrm>
            <a:off x="1261872" y="5052767"/>
            <a:ext cx="4003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Must</a:t>
            </a:r>
            <a:r>
              <a:rPr lang="en-US" altLang="zh-TW" dirty="0"/>
              <a:t> output a vec4 as color in fragment shader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21897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GLSL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 type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vec2, vec3, vec4, …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int, float, bool, …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mat2, mat3, mat4, …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functions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min, max, sin, cos, pow, log, …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dot, normalize, …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transpose, reverse, …</a:t>
            </a:r>
            <a:endParaRPr lang="zh-TW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017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Texture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vertex is assigned with a texture coordinate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 is sampled with the texture coordinate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A6753D5-0BB4-9600-DCD3-129455939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3993" y="2933199"/>
            <a:ext cx="4708397" cy="355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556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Shader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program designed by user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Runs in GPU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4EAFB50E-C026-FCBA-7D1D-38C22CAD45C1}"/>
              </a:ext>
            </a:extLst>
          </p:cNvPr>
          <p:cNvSpPr/>
          <p:nvPr/>
        </p:nvSpPr>
        <p:spPr>
          <a:xfrm>
            <a:off x="3026004" y="3335165"/>
            <a:ext cx="2196445" cy="1338606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Shader</a:t>
            </a:r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58892CC-2BA1-6173-0C28-E2C8C83A648F}"/>
              </a:ext>
            </a:extLst>
          </p:cNvPr>
          <p:cNvSpPr/>
          <p:nvPr/>
        </p:nvSpPr>
        <p:spPr>
          <a:xfrm>
            <a:off x="6096000" y="3335165"/>
            <a:ext cx="2196445" cy="1338606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Fragment Shader</a:t>
            </a:r>
            <a:endParaRPr lang="zh-TW" altLang="en-US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3DE1E0E-84E9-96A1-E79A-AA746106EC70}"/>
              </a:ext>
            </a:extLst>
          </p:cNvPr>
          <p:cNvSpPr/>
          <p:nvPr/>
        </p:nvSpPr>
        <p:spPr>
          <a:xfrm>
            <a:off x="1338668" y="3335165"/>
            <a:ext cx="1046375" cy="13386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</a:t>
            </a:r>
            <a:endParaRPr lang="zh-TW" altLang="en-US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A33A1AC-AA4F-5AAE-0826-FF93FC334BFC}"/>
              </a:ext>
            </a:extLst>
          </p:cNvPr>
          <p:cNvSpPr/>
          <p:nvPr/>
        </p:nvSpPr>
        <p:spPr>
          <a:xfrm>
            <a:off x="9070063" y="3335165"/>
            <a:ext cx="1046375" cy="13386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Frame Buffer</a:t>
            </a:r>
            <a:endParaRPr lang="zh-TW" altLang="en-US" dirty="0"/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DBA20388-B988-3C20-53A3-9B17772A7B35}"/>
              </a:ext>
            </a:extLst>
          </p:cNvPr>
          <p:cNvCxnSpPr>
            <a:stCxn id="6" idx="3"/>
            <a:endCxn id="4" idx="1"/>
          </p:cNvCxnSpPr>
          <p:nvPr/>
        </p:nvCxnSpPr>
        <p:spPr>
          <a:xfrm>
            <a:off x="2385043" y="4004468"/>
            <a:ext cx="640961" cy="0"/>
          </a:xfrm>
          <a:prstGeom prst="straightConnector1">
            <a:avLst/>
          </a:prstGeom>
          <a:ln w="38100" cap="flat" cmpd="sng" algn="ctr">
            <a:solidFill>
              <a:schemeClr val="tx1">
                <a:lumMod val="9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41A3099C-EE32-EE4D-4669-0BB5BC666A5E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5222449" y="4004468"/>
            <a:ext cx="873551" cy="0"/>
          </a:xfrm>
          <a:prstGeom prst="straightConnector1">
            <a:avLst/>
          </a:prstGeom>
          <a:ln w="38100" cap="flat" cmpd="sng" algn="ctr">
            <a:solidFill>
              <a:schemeClr val="tx1">
                <a:lumMod val="9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DBE5E1DF-8C51-4F11-29B0-310766F59713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8292445" y="4004468"/>
            <a:ext cx="777618" cy="0"/>
          </a:xfrm>
          <a:prstGeom prst="straightConnector1">
            <a:avLst/>
          </a:prstGeom>
          <a:ln w="38100" cap="flat" cmpd="sng" algn="ctr">
            <a:solidFill>
              <a:schemeClr val="tx1">
                <a:lumMod val="9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8A09EA1-E17E-0055-C0ED-2337213F29E1}"/>
              </a:ext>
            </a:extLst>
          </p:cNvPr>
          <p:cNvSpPr txBox="1"/>
          <p:nvPr/>
        </p:nvSpPr>
        <p:spPr>
          <a:xfrm>
            <a:off x="3026004" y="4845377"/>
            <a:ext cx="2045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 A vertex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 A vertex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828C8280-FCFE-9552-43EA-1ADD97C31555}"/>
              </a:ext>
            </a:extLst>
          </p:cNvPr>
          <p:cNvSpPr txBox="1"/>
          <p:nvPr/>
        </p:nvSpPr>
        <p:spPr>
          <a:xfrm>
            <a:off x="6096000" y="4845376"/>
            <a:ext cx="2045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Input: A pixel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 Pixel value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530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Load Texture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glEnable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(GL_TEXTURE_2D)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2D texture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glGenTexture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GLsizei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*texture)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a texture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glBindTexture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target,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GLunit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texture)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Bind texture so following call affect to bound texture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glTexImage2D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target,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level, </a:t>
            </a:r>
            <a:b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internalformat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GLsizei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width,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GLsizei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height,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border,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format,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type, const void *</a:t>
            </a:r>
            <a:r>
              <a:rPr lang="en-US" altLang="zh-TW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2D texture image with given image </a:t>
            </a:r>
            <a:r>
              <a:rPr lang="en-US" altLang="zh-TW" sz="22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endParaRPr lang="zh-TW" altLang="en-US" sz="22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0723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Load Texture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9833476" cy="4351337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glTexParameteri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target,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pname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param)</a:t>
            </a:r>
            <a:endParaRPr lang="en-US" altLang="zh-TW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 coordinates usually range from (0, 0) to (1, 1). We can define how to deal with coordinates outside [0, 1]. (default to 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GL_REPEAT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n-US" altLang="zh-TW" sz="20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glTexParameteri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(GL_TEXTURE_2D, </a:t>
            </a:r>
            <a:r>
              <a:rPr lang="en-US" altLang="zh-TW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GL_TEXTURE_WRAP_S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GL_REPEAT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n-US" altLang="zh-TW" sz="20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glTexParameteri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(GL_TEXTURE_2D, </a:t>
            </a:r>
            <a:r>
              <a:rPr lang="en-US" altLang="zh-TW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GL_TEXTURE_WRAP_S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GL_REPEAT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 coordinates are float point value regardless of resolution. We need to decide which texture pixel to map the texture coordinate to</a:t>
            </a:r>
          </a:p>
          <a:p>
            <a:pPr lvl="1"/>
            <a:r>
              <a:rPr lang="en-US" altLang="zh-TW" sz="20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glTexParameteri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(GL_TEXTURE_2D, </a:t>
            </a:r>
            <a:r>
              <a:rPr lang="en-US" altLang="zh-TW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GL_TEXTURE_MIN_FILTER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GL_NEARSET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n-US" altLang="zh-TW" sz="20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glTexParameteri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(GL_TEXTURE_2D, </a:t>
            </a:r>
            <a:r>
              <a:rPr lang="en-US" altLang="zh-TW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GL_TEXTURE_ MAG_FILTER 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GL_LINEAR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1572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Texture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tell </a:t>
            </a:r>
            <a:r>
              <a:rPr lang="en-US" altLang="zh-TW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openGL</a:t>
            </a: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which texture unit a sampler belong to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texture unit 0 to </a:t>
            </a:r>
            <a:r>
              <a:rPr lang="en-US" altLang="zh-TW" b="0" i="0" dirty="0" err="1">
                <a:solidFill>
                  <a:srgbClr val="EC76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ourTexture</a:t>
            </a: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sampler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glUniform</a:t>
            </a:r>
            <a:r>
              <a:rPr lang="en-US" altLang="zh-TW" b="0" i="0" dirty="0">
                <a:solidFill>
                  <a:srgbClr val="E0E2E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1i(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glGetUniformLocation</a:t>
            </a:r>
            <a:r>
              <a:rPr lang="en-US" altLang="zh-TW" b="0" i="0" dirty="0">
                <a:solidFill>
                  <a:srgbClr val="E0E2E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(, </a:t>
            </a:r>
            <a:r>
              <a:rPr lang="en-US" altLang="zh-TW" b="0" i="0" dirty="0">
                <a:solidFill>
                  <a:srgbClr val="EC76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altLang="zh-TW" b="0" i="0" dirty="0" err="1">
                <a:solidFill>
                  <a:srgbClr val="EC76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ourTexture</a:t>
            </a:r>
            <a:r>
              <a:rPr lang="en-US" altLang="zh-TW" b="0" i="0" dirty="0">
                <a:solidFill>
                  <a:srgbClr val="EC76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r>
              <a:rPr lang="en-US" altLang="zh-TW" b="0" i="0" dirty="0">
                <a:solidFill>
                  <a:srgbClr val="E0E2E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altLang="zh-TW" b="0" i="0" dirty="0">
                <a:solidFill>
                  <a:srgbClr val="FFCD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altLang="zh-TW" b="0" i="0" dirty="0">
                <a:solidFill>
                  <a:srgbClr val="E0E2E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(!</a:t>
            </a:r>
            <a:r>
              <a:rPr lang="en-US" altLang="zh-TW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glfwWindowShouldClose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(window))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glAvtiveTexture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(GL_TEXTURE0);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glBindTexture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(GL_TEXTURE_2D, </a:t>
            </a:r>
            <a:r>
              <a:rPr lang="en-US" altLang="zh-TW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texture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Draw with shader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3FF6EB0-9CE2-5BF1-9D15-4232C91DCB4B}"/>
              </a:ext>
            </a:extLst>
          </p:cNvPr>
          <p:cNvSpPr txBox="1"/>
          <p:nvPr/>
        </p:nvSpPr>
        <p:spPr>
          <a:xfrm>
            <a:off x="7286919" y="763571"/>
            <a:ext cx="3384223" cy="1477328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You can pass more then one texture to shader.</a:t>
            </a:r>
          </a:p>
          <a:p>
            <a:r>
              <a:rPr lang="en-US" altLang="zh-TW" dirty="0"/>
              <a:t> In that case, you need to tell </a:t>
            </a:r>
            <a:r>
              <a:rPr lang="en-US" altLang="zh-TW" dirty="0" err="1"/>
              <a:t>openGL</a:t>
            </a:r>
            <a:r>
              <a:rPr lang="en-US" altLang="zh-TW" dirty="0"/>
              <a:t> which texture unit a texture sampler uses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434319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Texture in GLSL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0EF48DE-5D85-4CE4-4F58-D53B57507290}"/>
              </a:ext>
            </a:extLst>
          </p:cNvPr>
          <p:cNvSpPr txBox="1"/>
          <p:nvPr/>
        </p:nvSpPr>
        <p:spPr>
          <a:xfrm>
            <a:off x="4524866" y="1932495"/>
            <a:ext cx="6049745" cy="3970318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00B050"/>
                </a:solidFill>
              </a:rPr>
              <a:t>// example texture fragment shader</a:t>
            </a:r>
          </a:p>
          <a:p>
            <a:r>
              <a:rPr lang="en-US" altLang="zh-TW" dirty="0"/>
              <a:t>#version 330 core</a:t>
            </a:r>
          </a:p>
          <a:p>
            <a:endParaRPr lang="en-US" altLang="zh-TW" dirty="0"/>
          </a:p>
          <a:p>
            <a:r>
              <a:rPr lang="en-US" altLang="zh-TW" dirty="0"/>
              <a:t>in vec4 </a:t>
            </a:r>
            <a:r>
              <a:rPr lang="en-US" altLang="zh-TW" dirty="0" err="1"/>
              <a:t>vertexColor</a:t>
            </a:r>
            <a:r>
              <a:rPr lang="en-US" altLang="zh-TW" dirty="0"/>
              <a:t>;</a:t>
            </a:r>
          </a:p>
          <a:p>
            <a:r>
              <a:rPr lang="en-US" altLang="zh-TW" dirty="0"/>
              <a:t>in vec2 </a:t>
            </a:r>
            <a:r>
              <a:rPr lang="en-US" altLang="zh-TW" dirty="0" err="1"/>
              <a:t>texCoord</a:t>
            </a:r>
            <a:r>
              <a:rPr lang="en-US" altLang="zh-TW" dirty="0"/>
              <a:t>;</a:t>
            </a:r>
          </a:p>
          <a:p>
            <a:endParaRPr lang="en-US" altLang="zh-TW" dirty="0"/>
          </a:p>
          <a:p>
            <a:r>
              <a:rPr lang="en-US" altLang="zh-TW" dirty="0"/>
              <a:t>uniform sampler2D </a:t>
            </a:r>
            <a:r>
              <a:rPr lang="en-US" altLang="zh-TW" dirty="0" err="1"/>
              <a:t>ourTexture</a:t>
            </a:r>
            <a:r>
              <a:rPr lang="en-US" altLang="zh-TW" dirty="0"/>
              <a:t>;</a:t>
            </a:r>
          </a:p>
          <a:p>
            <a:endParaRPr lang="en-US" altLang="zh-TW" dirty="0"/>
          </a:p>
          <a:p>
            <a:r>
              <a:rPr lang="en-US" altLang="zh-TW" dirty="0"/>
              <a:t>out vec4 </a:t>
            </a:r>
            <a:r>
              <a:rPr lang="en-US" altLang="zh-TW" dirty="0" err="1"/>
              <a:t>fragColor</a:t>
            </a:r>
            <a:r>
              <a:rPr lang="en-US" altLang="zh-TW" dirty="0"/>
              <a:t>; </a:t>
            </a:r>
          </a:p>
          <a:p>
            <a:endParaRPr lang="en-US" altLang="zh-TW" dirty="0"/>
          </a:p>
          <a:p>
            <a:r>
              <a:rPr lang="en-US" altLang="zh-TW" dirty="0"/>
              <a:t>void main()</a:t>
            </a:r>
          </a:p>
          <a:p>
            <a:r>
              <a:rPr lang="en-US" altLang="zh-TW" dirty="0"/>
              <a:t>{</a:t>
            </a:r>
          </a:p>
          <a:p>
            <a:r>
              <a:rPr lang="en-US" altLang="zh-TW" dirty="0"/>
              <a:t>	</a:t>
            </a:r>
            <a:r>
              <a:rPr lang="en-US" altLang="zh-TW" dirty="0" err="1"/>
              <a:t>fragColor</a:t>
            </a:r>
            <a:r>
              <a:rPr lang="en-US" altLang="zh-TW" dirty="0"/>
              <a:t> = texture(</a:t>
            </a:r>
            <a:r>
              <a:rPr lang="en-US" altLang="zh-TW" dirty="0" err="1"/>
              <a:t>ourTexture</a:t>
            </a:r>
            <a:r>
              <a:rPr lang="en-US" altLang="zh-TW" dirty="0"/>
              <a:t>, </a:t>
            </a:r>
            <a:r>
              <a:rPr lang="en-US" altLang="zh-TW" dirty="0" err="1"/>
              <a:t>texCoord</a:t>
            </a:r>
            <a:r>
              <a:rPr lang="en-US" altLang="zh-TW" dirty="0"/>
              <a:t>);</a:t>
            </a:r>
          </a:p>
          <a:p>
            <a:r>
              <a:rPr lang="en-US" altLang="zh-TW" dirty="0"/>
              <a:t>}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221555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HW2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use GLSL to draw a cat and a box and apply some effect with shader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parameters you may need: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model-&gt;positions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model-&gt;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normals</a:t>
            </a:r>
            <a:endParaRPr lang="en-US" altLang="zh-TW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model-&gt;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texcoords</a:t>
            </a:r>
            <a:endParaRPr lang="en-US" altLang="zh-TW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Box: scale (0.0625, 0.05, 0.05)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Cat: rotate 90 degrees around +y axis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Both rotate 90 degrees/second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Hint: </a:t>
            </a:r>
            <a:r>
              <a:rPr lang="en-US" altLang="zh-TW" sz="22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glfwGetTime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return the time in second from initialization</a:t>
            </a:r>
          </a:p>
          <a:p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786BC15-0A3D-6884-C32D-444A9BB7C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3826" y="2948717"/>
            <a:ext cx="2829320" cy="80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245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HW2 – special effect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9616660" cy="4351337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 1: model deformation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deformation effect by changing vertices positions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Flattening, squeezing, …, you can do any effect you want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 2: change color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PART of the </a:t>
            </a:r>
            <a:r>
              <a:rPr lang="en-US" altLang="zh-TW" sz="2200">
                <a:latin typeface="Times New Roman" panose="02020603050405020304" pitchFamily="18" charset="0"/>
                <a:cs typeface="Times New Roman" panose="02020603050405020304" pitchFamily="18" charset="0"/>
              </a:rPr>
              <a:t>pixels color</a:t>
            </a:r>
            <a:endParaRPr lang="en-US" altLang="zh-TW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instance, you can use a threshold to find the strips of the cat and darken them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can do any effect you want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Both effects are initially off and are triggered by key press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Tell us what you did</a:t>
            </a:r>
            <a:r>
              <a:rPr lang="zh-TW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how to activate them in report 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22614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HW2</a:t>
            </a:r>
            <a:endParaRPr lang="zh-TW" altLang="en-US" dirty="0"/>
          </a:p>
        </p:txBody>
      </p:sp>
      <p:pic>
        <p:nvPicPr>
          <p:cNvPr id="5" name="demo3">
            <a:hlinkClick r:id="" action="ppaction://media"/>
            <a:extLst>
              <a:ext uri="{FF2B5EF4-FFF2-40B4-BE49-F238E27FC236}">
                <a16:creationId xmlns:a16="http://schemas.microsoft.com/office/drawing/2014/main" id="{5E5C5B46-9E47-E8DB-B9A3-055EE2F7BCA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0688" y="1828800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80312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HW2 - score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9588380" cy="4351337"/>
          </a:xfrm>
        </p:spPr>
        <p:txBody>
          <a:bodyPr>
            <a:normAutofit lnSpcReduction="10000"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shader program(10%)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VAO for cat and box (10% each)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texture for cat and box (10% each)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 perspective, view, transform matrices, textures through uniform (10%)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Hint: </a:t>
            </a:r>
            <a:r>
              <a:rPr lang="en-US" altLang="zh-TW" sz="22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getPerspective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 </a:t>
            </a:r>
            <a:r>
              <a:rPr lang="en-US" altLang="zh-TW" sz="22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getView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Effects (10% each)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Bonus (10%) – do anything you want without breaking the spec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Please have your bonus activated </a:t>
            </a:r>
            <a:r>
              <a:rPr lang="en-US" altLang="zh-TW" sz="22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pressing a key, so that we can judge your program without the bonus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Amazing deformation/color effect will also get bonus point!</a:t>
            </a:r>
            <a:endParaRPr lang="zh-TW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1530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HW2 – report (20%)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 your name and student ID in the report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Tell us how you do your homework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paste your code without explanation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Describe problems you met and how you solved them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Explain your bonus</a:t>
            </a:r>
            <a:r>
              <a:rPr lang="zh-TW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TW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r>
              <a:rPr lang="zh-TW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zh-TW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activate (optional)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name: studentID_report.pdf</a:t>
            </a:r>
          </a:p>
          <a:p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0058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HW2 - submission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Deadline: 2022/11/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23:59:59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Pack your project and report in a zip file. File name should be studentID_hw2.zip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10% penalty for each week late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478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Shader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First, create shader</a:t>
            </a:r>
          </a:p>
          <a:p>
            <a:pPr lvl="1"/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GLint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glCreateShader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shaderType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2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shader object with specified shader type</a:t>
            </a:r>
          </a:p>
          <a:p>
            <a:pPr lvl="2"/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shaderType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GL_VERTEX_SHADER, GL_FRAGMENT_SHADER in this homework</a:t>
            </a:r>
          </a:p>
          <a:p>
            <a:pPr lvl="1"/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2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glShaderSource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GLint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shader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GLsizei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count, </a:t>
            </a:r>
            <a:b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const </a:t>
            </a:r>
            <a:r>
              <a:rPr lang="en-US" altLang="zh-TW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GLchar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**</a:t>
            </a:r>
            <a:r>
              <a:rPr lang="en-US" altLang="zh-TW" sz="22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const </a:t>
            </a:r>
            <a:r>
              <a:rPr lang="en-US" altLang="zh-TW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GLint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*length)</a:t>
            </a:r>
          </a:p>
          <a:p>
            <a:pPr lvl="2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the source code if </a:t>
            </a:r>
            <a:r>
              <a:rPr lang="en-US" altLang="zh-TW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shader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n-US" altLang="zh-TW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</a:p>
          <a:p>
            <a:pPr lvl="1"/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2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glCompileShader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GLint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shader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2"/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Compile the </a:t>
            </a:r>
            <a:r>
              <a:rPr lang="en-US" altLang="zh-TW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shader</a:t>
            </a:r>
            <a:endParaRPr lang="zh-TW" altLang="en-US" sz="200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0460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HW2 – reference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https://learnopengl.com/</a:t>
            </a:r>
            <a:endParaRPr lang="en-US" altLang="zh-TW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https://www.glfw.org/docs/3.3/index.html</a:t>
            </a:r>
            <a:endParaRPr lang="en-US" altLang="zh-TW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857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Shader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Then, create shader program</a:t>
            </a:r>
          </a:p>
          <a:p>
            <a:pPr lvl="1"/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glCreateProgram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lvl="2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program object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2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glAttachShader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shader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2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Attach </a:t>
            </a:r>
            <a:r>
              <a:rPr lang="en-US" altLang="zh-TW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shader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n-US" altLang="zh-TW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2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glLinkProgram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2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 the </a:t>
            </a:r>
            <a:r>
              <a:rPr lang="en-US" altLang="zh-TW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2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glDeleteShader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GLunit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2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shader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2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Delete the </a:t>
            </a:r>
            <a:r>
              <a:rPr lang="en-US" altLang="zh-TW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shader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after link</a:t>
            </a:r>
          </a:p>
          <a:p>
            <a:pPr lvl="1"/>
            <a:endParaRPr lang="zh-TW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026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Shader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(!</a:t>
            </a:r>
            <a:r>
              <a:rPr lang="en-US" altLang="zh-TW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glfwWindowShouldClose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(window))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glUseProgram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(program);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Pass parameters to shader program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// Draw with the shader program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glUseProgram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(0);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Stop using program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glUseProgram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another_program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…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4038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VBO (Vertex Buffer Object)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Passing data from CPU to GPU is relatively slow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send a large amount of data to GPU at one time to speed up execution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void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glGenBuffer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GLsizei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buffers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</a:t>
            </a:r>
            <a:r>
              <a:rPr lang="en-US" altLang="zh-TW" sz="22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buffer(s), stored in </a:t>
            </a:r>
            <a:r>
              <a:rPr lang="en-US" altLang="zh-TW" sz="22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buffers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void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glBindBuffer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buffer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Bind </a:t>
            </a:r>
            <a:r>
              <a:rPr lang="en-US" altLang="zh-TW" sz="22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buffer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n-US" altLang="zh-TW" sz="22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which is </a:t>
            </a:r>
            <a:r>
              <a:rPr lang="en-US" altLang="zh-TW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GL_ARRAY_BUFFER </a:t>
            </a:r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this homework</a:t>
            </a:r>
            <a:endParaRPr lang="zh-TW" alt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CE4C769-2ED1-8CC7-F208-3D37F0A02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8614" y="3527951"/>
            <a:ext cx="2630869" cy="60925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2690BD0-3381-3DC1-2BE3-BE68569E5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5038" y="5426256"/>
            <a:ext cx="4488320" cy="4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865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VBO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Set up the data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void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glBufferData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target,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GLsizeptr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size, </a:t>
            </a:r>
            <a:b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const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GLvoid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*data,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usage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Copy the data into buffer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FCF48C2-88D7-0A8C-1DA3-AB6B20A8B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72" y="5580686"/>
            <a:ext cx="8449854" cy="447737"/>
          </a:xfrm>
          <a:prstGeom prst="rect">
            <a:avLst/>
          </a:prstGeom>
        </p:spPr>
      </p:pic>
      <p:sp>
        <p:nvSpPr>
          <p:cNvPr id="6" name="語音泡泡: 圓角矩形 5">
            <a:extLst>
              <a:ext uri="{FF2B5EF4-FFF2-40B4-BE49-F238E27FC236}">
                <a16:creationId xmlns:a16="http://schemas.microsoft.com/office/drawing/2014/main" id="{BE4337A0-0701-28FB-F839-9C4A765F1454}"/>
              </a:ext>
            </a:extLst>
          </p:cNvPr>
          <p:cNvSpPr/>
          <p:nvPr/>
        </p:nvSpPr>
        <p:spPr>
          <a:xfrm>
            <a:off x="7022970" y="4028864"/>
            <a:ext cx="2950590" cy="1325561"/>
          </a:xfrm>
          <a:prstGeom prst="wedgeRoundRectCallout">
            <a:avLst>
              <a:gd name="adj1" fmla="val 16338"/>
              <a:gd name="adj2" fmla="val 7364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GL_STATIC_DRAW:</a:t>
            </a:r>
          </a:p>
          <a:p>
            <a:pPr algn="ctr"/>
            <a:r>
              <a:rPr lang="en-US" altLang="zh-TW" dirty="0"/>
              <a:t>Data is set only once and is used many times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29725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Attribute Pointer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now need to specify how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openGL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interprets the data</a:t>
            </a: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glVertexAttribPointer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type,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GLboolean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normalized,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GLsizei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stride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const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GLvoid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pointer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Index: sets the location of the vertex attribute</a:t>
            </a:r>
          </a:p>
          <a:p>
            <a:pPr lvl="1"/>
            <a:r>
              <a:rPr lang="en-US" altLang="zh-TW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Size: the size of vertex attribute every vertex</a:t>
            </a:r>
          </a:p>
          <a:p>
            <a:pPr lvl="1"/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Stride: the spacing between consecutive vertex attributes</a:t>
            </a:r>
          </a:p>
          <a:p>
            <a:pPr lvl="1"/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Pointer: the offset where the data begins in the buffer</a:t>
            </a:r>
          </a:p>
          <a:p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glEnableVertexAttribArray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index)</a:t>
            </a:r>
          </a:p>
          <a:p>
            <a:pPr lvl="1"/>
            <a:r>
              <a:rPr lang="en-US" altLang="zh-TW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Enable the vertex attribute</a:t>
            </a:r>
            <a:endParaRPr lang="zh-TW" alt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721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404A9-710F-F0B5-0ECF-00BF8B4C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Attribute Pointer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42ABF-47BF-0218-2582-BB5EF5878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altLang="zh-TW" sz="2400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glVertexAttribPointer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GLint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GLenum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type,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GLboolean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normalized,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GLsizei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stride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const </a:t>
            </a:r>
            <a:r>
              <a:rPr lang="en-US" altLang="zh-TW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GLvoid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</a:t>
            </a:r>
            <a:r>
              <a:rPr lang="en-US" altLang="zh-TW" sz="24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pointer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8BEF345-D77C-A667-F401-28CE6E807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56" y="5405374"/>
            <a:ext cx="8354591" cy="53347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6A217A9B-DC75-ED29-CB1D-0FDCA8AD1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256" y="3269447"/>
            <a:ext cx="8165142" cy="188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22919"/>
      </p:ext>
    </p:extLst>
  </p:cSld>
  <p:clrMapOvr>
    <a:masterClrMapping/>
  </p:clrMapOvr>
</p:sld>
</file>

<file path=ppt/theme/theme1.xml><?xml version="1.0" encoding="utf-8"?>
<a:theme xmlns:a="http://schemas.openxmlformats.org/drawingml/2006/main" name="視圖">
  <a:themeElements>
    <a:clrScheme name="視圖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視圖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視圖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TM03457515[[fn=視圖]]</Template>
  <TotalTime>3602</TotalTime>
  <Words>1610</Words>
  <Application>Microsoft Office PowerPoint</Application>
  <PresentationFormat>寬螢幕</PresentationFormat>
  <Paragraphs>239</Paragraphs>
  <Slides>30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36" baseType="lpstr">
      <vt:lpstr>Arial</vt:lpstr>
      <vt:lpstr>Calibri</vt:lpstr>
      <vt:lpstr>Century Schoolbook</vt:lpstr>
      <vt:lpstr>Times New Roman</vt:lpstr>
      <vt:lpstr>Wingdings 2</vt:lpstr>
      <vt:lpstr>視圖</vt:lpstr>
      <vt:lpstr>HW2</vt:lpstr>
      <vt:lpstr>Shader </vt:lpstr>
      <vt:lpstr>Use Shader </vt:lpstr>
      <vt:lpstr>Use Shader </vt:lpstr>
      <vt:lpstr>Use Shader </vt:lpstr>
      <vt:lpstr>VBO (Vertex Buffer Object)</vt:lpstr>
      <vt:lpstr>VBO</vt:lpstr>
      <vt:lpstr>Vertex Attribute Pointer </vt:lpstr>
      <vt:lpstr>Vertex Attribute Pointer</vt:lpstr>
      <vt:lpstr>VAO (Vertex Array Object)</vt:lpstr>
      <vt:lpstr>VAO (Vertex Array Object)</vt:lpstr>
      <vt:lpstr>VAO setup</vt:lpstr>
      <vt:lpstr>VAO setup</vt:lpstr>
      <vt:lpstr>VAO during rendering</vt:lpstr>
      <vt:lpstr>Send Data to shader - Uniform</vt:lpstr>
      <vt:lpstr>GLSL</vt:lpstr>
      <vt:lpstr>GLSL</vt:lpstr>
      <vt:lpstr>GLSL</vt:lpstr>
      <vt:lpstr>Texture</vt:lpstr>
      <vt:lpstr>Load Texture</vt:lpstr>
      <vt:lpstr>Load Texture </vt:lpstr>
      <vt:lpstr>Use Texture</vt:lpstr>
      <vt:lpstr>Use Texture in GLSL</vt:lpstr>
      <vt:lpstr>HW2</vt:lpstr>
      <vt:lpstr>HW2 – special effect</vt:lpstr>
      <vt:lpstr>HW2</vt:lpstr>
      <vt:lpstr>HW2 - score</vt:lpstr>
      <vt:lpstr>HW2 – report (20%)</vt:lpstr>
      <vt:lpstr>HW2 - submission</vt:lpstr>
      <vt:lpstr>HW2 – 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HW2</dc:title>
  <dc:creator>蘇柏凱</dc:creator>
  <cp:lastModifiedBy>蘇柏凱</cp:lastModifiedBy>
  <cp:revision>49</cp:revision>
  <dcterms:created xsi:type="dcterms:W3CDTF">2022-10-16T09:25:57Z</dcterms:created>
  <dcterms:modified xsi:type="dcterms:W3CDTF">2022-10-31T08:40:50Z</dcterms:modified>
</cp:coreProperties>
</file>

<file path=docProps/thumbnail.jpeg>
</file>